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2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embeddings/oleObject9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1" r:id="rId4"/>
    <p:sldId id="263" r:id="rId5"/>
    <p:sldId id="258" r:id="rId6"/>
    <p:sldId id="260" r:id="rId7"/>
    <p:sldId id="262" r:id="rId8"/>
    <p:sldId id="264" r:id="rId9"/>
    <p:sldId id="269" r:id="rId10"/>
    <p:sldId id="274" r:id="rId11"/>
    <p:sldId id="265" r:id="rId12"/>
    <p:sldId id="266" r:id="rId13"/>
    <p:sldId id="272" r:id="rId14"/>
    <p:sldId id="268" r:id="rId15"/>
    <p:sldId id="298" r:id="rId16"/>
    <p:sldId id="299" r:id="rId17"/>
    <p:sldId id="300" r:id="rId18"/>
    <p:sldId id="273" r:id="rId19"/>
    <p:sldId id="276" r:id="rId20"/>
    <p:sldId id="277" r:id="rId21"/>
    <p:sldId id="281" r:id="rId22"/>
    <p:sldId id="293" r:id="rId23"/>
    <p:sldId id="278" r:id="rId24"/>
    <p:sldId id="284" r:id="rId25"/>
    <p:sldId id="285" r:id="rId26"/>
    <p:sldId id="287" r:id="rId27"/>
    <p:sldId id="286" r:id="rId28"/>
    <p:sldId id="289" r:id="rId29"/>
    <p:sldId id="294" r:id="rId30"/>
    <p:sldId id="295" r:id="rId31"/>
    <p:sldId id="296" r:id="rId32"/>
    <p:sldId id="288" r:id="rId33"/>
    <p:sldId id="301" r:id="rId34"/>
    <p:sldId id="302" r:id="rId35"/>
    <p:sldId id="303" r:id="rId36"/>
    <p:sldId id="304" r:id="rId37"/>
    <p:sldId id="297" r:id="rId38"/>
    <p:sldId id="290" r:id="rId39"/>
    <p:sldId id="291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9932" autoAdjust="0"/>
  </p:normalViewPr>
  <p:slideViewPr>
    <p:cSldViewPr snapToObjects="1">
      <p:cViewPr>
        <p:scale>
          <a:sx n="90" d="100"/>
          <a:sy n="90" d="100"/>
        </p:scale>
        <p:origin x="-16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wrotenoise-lm:Users:hmliu:Google%20Drive:CMLab:Thesis:DEFENSE:char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wrotenoise-lm:Users:hmliu:Google%20Drive:CMLab:Thesis:DEFENSE: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active laptop</c:v>
                </c:pt>
                <c:pt idx="1">
                  <c:v>passive laptop</c:v>
                </c:pt>
                <c:pt idx="2">
                  <c:v>active cup</c:v>
                </c:pt>
                <c:pt idx="3">
                  <c:v>passive cup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288792"/>
        <c:axId val="-2138700600"/>
      </c:barChart>
      <c:catAx>
        <c:axId val="-2133288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700600"/>
        <c:crosses val="autoZero"/>
        <c:auto val="1"/>
        <c:lblAlgn val="ctr"/>
        <c:lblOffset val="100"/>
        <c:noMultiLvlLbl val="0"/>
      </c:catAx>
      <c:valAx>
        <c:axId val="-2138700600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133288792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1.0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532392"/>
        <c:axId val="-2096677064"/>
      </c:barChart>
      <c:catAx>
        <c:axId val="-2092532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6677064"/>
        <c:crosses val="autoZero"/>
        <c:auto val="1"/>
        <c:lblAlgn val="ctr"/>
        <c:lblOffset val="100"/>
        <c:noMultiLvlLbl val="0"/>
      </c:catAx>
      <c:valAx>
        <c:axId val="-2096677064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253239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</c:v>
                </c:pt>
                <c:pt idx="1">
                  <c:v>1.0</c:v>
                </c:pt>
                <c:pt idx="2">
                  <c:v>1.0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907928"/>
        <c:axId val="-2094791400"/>
      </c:barChart>
      <c:catAx>
        <c:axId val="-20949079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791400"/>
        <c:crosses val="autoZero"/>
        <c:auto val="1"/>
        <c:lblAlgn val="ctr"/>
        <c:lblOffset val="100"/>
        <c:noMultiLvlLbl val="0"/>
      </c:catAx>
      <c:valAx>
        <c:axId val="-209479140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9079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2.0</c:v>
                </c:pt>
                <c:pt idx="1">
                  <c:v>2.0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830184"/>
        <c:axId val="-2094834984"/>
      </c:barChart>
      <c:catAx>
        <c:axId val="-20948301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834984"/>
        <c:crosses val="autoZero"/>
        <c:auto val="1"/>
        <c:lblAlgn val="ctr"/>
        <c:lblOffset val="100"/>
        <c:noMultiLvlLbl val="0"/>
      </c:catAx>
      <c:valAx>
        <c:axId val="-2094834984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8301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/>
            </a:solidFill>
            <a:ln w="25400" cap="flat" cmpd="sng" algn="ctr">
              <a:solidFill>
                <a:schemeClr val="dk1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clothes</c:v>
                </c:pt>
                <c:pt idx="1">
                  <c:v>basket</c:v>
                </c:pt>
                <c:pt idx="2">
                  <c:v>bottle</c:v>
                </c:pt>
                <c:pt idx="3">
                  <c:v>cellphone</c:v>
                </c:pt>
                <c:pt idx="4">
                  <c:v>detergent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2.0</c:v>
                </c:pt>
                <c:pt idx="2">
                  <c:v>0.5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626776"/>
        <c:axId val="-2108809320"/>
      </c:barChart>
      <c:catAx>
        <c:axId val="-20946267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08809320"/>
        <c:crosses val="autoZero"/>
        <c:auto val="1"/>
        <c:lblAlgn val="ctr"/>
        <c:lblOffset val="100"/>
        <c:noMultiLvlLbl val="0"/>
      </c:catAx>
      <c:valAx>
        <c:axId val="-2108809320"/>
        <c:scaling>
          <c:orientation val="minMax"/>
          <c:max val="3.0"/>
        </c:scaling>
        <c:delete val="0"/>
        <c:axPos val="l"/>
        <c:numFmt formatCode="General" sourceLinked="1"/>
        <c:majorTickMark val="out"/>
        <c:minorTickMark val="none"/>
        <c:tickLblPos val="nextTo"/>
        <c:crossAx val="-20946267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96C0D-80FB-7F40-9999-44450120D948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E77D0-2FEE-A246-9E1F-3B00A40B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當我們擁有第一人稱影片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如何去辨識畫面中主角正在從事的行為</a:t>
            </a:r>
            <a:r>
              <a:rPr lang="en-US" altLang="zh-TW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在碩論中先限縮問題範圍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Conditional Random Fields for Activity Recognition:</a:t>
            </a:r>
          </a:p>
          <a:p>
            <a:r>
              <a:rPr lang="en-US" sz="1200" b="1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cases where features depend on observations from many time steps, we confirm that CRFs are robust against any degradation in performance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在機器人領域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robot tag domain, we wish to identify which robot is the seeker at each time step of the simulation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features: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Positions, Velocities,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E77D0-2FEE-A246-9E1F-3B00A40B9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9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ED8E-9660-1F4E-AAFE-82B388A4C4E1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A8A1-2ACD-5E44-9C3C-100C686D8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6.emf"/><Relationship Id="rId13" Type="http://schemas.openxmlformats.org/officeDocument/2006/relationships/image" Target="../media/image11.jpg"/><Relationship Id="rId14" Type="http://schemas.openxmlformats.org/officeDocument/2006/relationships/chart" Target="../charts/chart1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3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9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20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1950862"/>
            <a:ext cx="8974667" cy="1921228"/>
          </a:xfrm>
        </p:spPr>
        <p:txBody>
          <a:bodyPr>
            <a:noAutofit/>
          </a:bodyPr>
          <a:lstStyle/>
          <a:p>
            <a:r>
              <a:rPr lang="zh-CHT" altLang="en-US" sz="3200" dirty="0"/>
              <a:t>基於時序金字塔之第一人稱影像行為辨識</a:t>
            </a:r>
            <a:br>
              <a:rPr lang="zh-CHT" altLang="en-US" sz="3200" dirty="0"/>
            </a:br>
            <a:r>
              <a:rPr lang="en-US" altLang="zh-CHT" sz="3200" dirty="0" smtClean="0"/>
              <a:t/>
            </a:r>
            <a:br>
              <a:rPr lang="en-US" altLang="zh-CHT" sz="3200" dirty="0" smtClean="0"/>
            </a:br>
            <a:r>
              <a:rPr lang="en-US" sz="3600" dirty="0" smtClean="0"/>
              <a:t>Activity </a:t>
            </a:r>
            <a:r>
              <a:rPr lang="en-US" sz="3600" dirty="0"/>
              <a:t>Recognition in First-Person Camera View Based on</a:t>
            </a:r>
            <a:br>
              <a:rPr lang="en-US" sz="3600" dirty="0"/>
            </a:br>
            <a:r>
              <a:rPr lang="en-US" sz="3600" dirty="0"/>
              <a:t>Temporal Pyramid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45" y="4873978"/>
            <a:ext cx="8119533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Speaker: </a:t>
            </a:r>
            <a:r>
              <a:rPr lang="en-US" sz="2800" dirty="0" err="1" smtClean="0"/>
              <a:t>Hsaun</a:t>
            </a:r>
            <a:r>
              <a:rPr lang="en-US" sz="2800" dirty="0"/>
              <a:t>-</a:t>
            </a:r>
            <a:r>
              <a:rPr lang="en-US" sz="2800" dirty="0" smtClean="0"/>
              <a:t>Ming Liu </a:t>
            </a:r>
          </a:p>
          <a:p>
            <a:r>
              <a:rPr lang="en-US" sz="2800" dirty="0" smtClean="0"/>
              <a:t>Advisor: Ming </a:t>
            </a:r>
            <a:r>
              <a:rPr lang="en-US" sz="2800" dirty="0" err="1" smtClean="0"/>
              <a:t>Ouhyoung</a:t>
            </a:r>
            <a:r>
              <a:rPr lang="en-US" sz="2800" dirty="0" smtClean="0"/>
              <a:t>, </a:t>
            </a:r>
            <a:r>
              <a:rPr lang="en-US" sz="2800" dirty="0" err="1" smtClean="0"/>
              <a:t>Ph.D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921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72008" y="4876799"/>
            <a:ext cx="360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Conditional Random Fields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4724400"/>
            <a:ext cx="2620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Temporal Pyramid,</a:t>
            </a:r>
          </a:p>
          <a:p>
            <a:r>
              <a:rPr lang="en-US" sz="2400" b="1" dirty="0" smtClean="0"/>
              <a:t>Sequence Finding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Conditional Random Fields for Activity </a:t>
            </a:r>
            <a:r>
              <a:rPr lang="en-US" sz="2800" dirty="0" smtClean="0"/>
              <a:t>Recognition [Vail </a:t>
            </a:r>
            <a:r>
              <a:rPr lang="en-US" sz="2800" i="1" dirty="0" smtClean="0"/>
              <a:t>et al., </a:t>
            </a:r>
            <a:r>
              <a:rPr lang="en-US" sz="2800" dirty="0" smtClean="0"/>
              <a:t>07]</a:t>
            </a:r>
          </a:p>
          <a:p>
            <a:endParaRPr lang="en-US" sz="2800" dirty="0"/>
          </a:p>
          <a:p>
            <a:r>
              <a:rPr lang="en-US" sz="2800" dirty="0" smtClean="0"/>
              <a:t>Detecting </a:t>
            </a:r>
            <a:r>
              <a:rPr lang="en-US" sz="2800" dirty="0"/>
              <a:t>Activities of Daily Living in First-person Camera Views [</a:t>
            </a:r>
            <a:r>
              <a:rPr lang="en-US" sz="2800" dirty="0" err="1" smtClean="0"/>
              <a:t>Pirsiavash</a:t>
            </a:r>
            <a:r>
              <a:rPr lang="en-US" sz="2800" dirty="0" smtClean="0"/>
              <a:t> </a:t>
            </a:r>
            <a:r>
              <a:rPr lang="en-US" sz="2800" i="1" dirty="0" smtClean="0"/>
              <a:t>et al., </a:t>
            </a:r>
            <a:r>
              <a:rPr lang="en-US" sz="2800" dirty="0" smtClean="0"/>
              <a:t> 12]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67200"/>
            <a:ext cx="3200400" cy="241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494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4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Inference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4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pic>
        <p:nvPicPr>
          <p:cNvPr id="5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959945" y="1489654"/>
            <a:ext cx="6660055" cy="4525963"/>
          </a:xfrm>
        </p:spPr>
      </p:pic>
      <p:sp>
        <p:nvSpPr>
          <p:cNvPr id="6" name="Frame 5"/>
          <p:cNvSpPr/>
          <p:nvPr/>
        </p:nvSpPr>
        <p:spPr>
          <a:xfrm>
            <a:off x="3048000" y="2807732"/>
            <a:ext cx="2438400" cy="2484184"/>
          </a:xfrm>
          <a:prstGeom prst="frame">
            <a:avLst>
              <a:gd name="adj1" fmla="val 33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1200" y="3944711"/>
            <a:ext cx="914400" cy="838200"/>
          </a:xfrm>
          <a:prstGeom prst="frame">
            <a:avLst>
              <a:gd name="adj1" fmla="val 33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2438400"/>
            <a:ext cx="24384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Active Laptop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733800"/>
            <a:ext cx="914400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Passive Cup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4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 &amp; Results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9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It’s all about objects</a:t>
            </a:r>
          </a:p>
          <a:p>
            <a:pPr lvl="1"/>
            <a:r>
              <a:rPr lang="en-US" sz="2000" dirty="0"/>
              <a:t>Detecting Activities of Daily Living in First-person </a:t>
            </a:r>
          </a:p>
          <a:p>
            <a:pPr marL="457200" lvl="1" indent="0">
              <a:buNone/>
            </a:pPr>
            <a:r>
              <a:rPr lang="en-US" sz="2000" dirty="0"/>
              <a:t>Camera Views [</a:t>
            </a:r>
            <a:r>
              <a:rPr lang="en-US" sz="2000" dirty="0" err="1"/>
              <a:t>Pirsiavash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 12]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Activity Recognition in the Home Using Simple </a:t>
            </a:r>
          </a:p>
          <a:p>
            <a:pPr marL="457200" lvl="1" indent="0">
              <a:buNone/>
            </a:pPr>
            <a:r>
              <a:rPr lang="en-US" sz="2000" dirty="0"/>
              <a:t>and Ubiquitous Sensors [</a:t>
            </a:r>
            <a:r>
              <a:rPr lang="da-DK" sz="2000" dirty="0" err="1"/>
              <a:t>Tapia</a:t>
            </a:r>
            <a:r>
              <a:rPr lang="da-DK" sz="2000" dirty="0"/>
              <a:t> et al., 04</a:t>
            </a:r>
            <a:r>
              <a:rPr lang="en-US" sz="2000" dirty="0"/>
              <a:t>]</a:t>
            </a:r>
          </a:p>
          <a:p>
            <a:pPr marL="457200" lvl="1" indent="0">
              <a:buNone/>
            </a:pPr>
            <a:endParaRPr lang="en-US" sz="2000" b="1" dirty="0"/>
          </a:p>
          <a:p>
            <a:pPr lvl="1"/>
            <a:r>
              <a:rPr lang="en-US" sz="2000" dirty="0"/>
              <a:t>An emerging pattern based approach to activity </a:t>
            </a:r>
          </a:p>
          <a:p>
            <a:pPr marL="457200" lvl="1" indent="0">
              <a:buNone/>
            </a:pPr>
            <a:r>
              <a:rPr lang="en-US" sz="2000" dirty="0"/>
              <a:t>recognition [</a:t>
            </a:r>
            <a:r>
              <a:rPr lang="en-US" sz="2000" dirty="0" err="1"/>
              <a:t>Gu</a:t>
            </a:r>
            <a:r>
              <a:rPr lang="en-US" sz="2000" dirty="0"/>
              <a:t> </a:t>
            </a:r>
            <a:r>
              <a:rPr lang="en-US" sz="2000" i="1" dirty="0"/>
              <a:t>et al., </a:t>
            </a:r>
            <a:r>
              <a:rPr lang="en-US" sz="2000" dirty="0"/>
              <a:t>09]</a:t>
            </a:r>
          </a:p>
          <a:p>
            <a:endParaRPr lang="en-US" b="1" dirty="0" smtClean="0"/>
          </a:p>
          <a:p>
            <a:r>
              <a:rPr lang="en-US" b="1" dirty="0" smtClean="0"/>
              <a:t>Improvement in object detection</a:t>
            </a:r>
          </a:p>
          <a:p>
            <a:pPr lvl="1"/>
            <a:r>
              <a:rPr lang="en-US" sz="1900" dirty="0"/>
              <a:t>Recognition Using Visual </a:t>
            </a:r>
            <a:r>
              <a:rPr lang="en-US" sz="1900" dirty="0" smtClean="0"/>
              <a:t>Phrases [</a:t>
            </a:r>
            <a:r>
              <a:rPr lang="en-US" sz="1900" dirty="0" err="1" smtClean="0"/>
              <a:t>Sadeghi</a:t>
            </a:r>
            <a:r>
              <a:rPr lang="en-US" sz="1900" dirty="0" smtClean="0"/>
              <a:t> et al,. 11]</a:t>
            </a:r>
            <a:endParaRPr lang="en-US" sz="1900" b="1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6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vector(frame):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1058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51680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8001554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2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9592615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3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1646503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4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454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Phrase Object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5970" y="2778729"/>
            <a:ext cx="2708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 vector(</a:t>
            </a:r>
            <a:r>
              <a:rPr lang="en-US" sz="2000" b="1" dirty="0" smtClean="0"/>
              <a:t>frames)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85703"/>
              </p:ext>
            </p:extLst>
          </p:nvPr>
        </p:nvGraphicFramePr>
        <p:xfrm>
          <a:off x="612976" y="1600200"/>
          <a:ext cx="2760146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4"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76" y="1600200"/>
                        <a:ext cx="2760146" cy="4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08583" y="1631264"/>
            <a:ext cx="504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enote indexes  of an input sequence with n frames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enote indexes of m objects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87562"/>
              </p:ext>
            </p:extLst>
          </p:nvPr>
        </p:nvGraphicFramePr>
        <p:xfrm>
          <a:off x="553722" y="2199039"/>
          <a:ext cx="2857500" cy="42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5" name="Equation" r:id="rId5" imgW="1358900" imgH="203200" progId="Equation.3">
                  <p:embed/>
                </p:oleObj>
              </mc:Choice>
              <mc:Fallback>
                <p:oleObj name="Equation" r:id="rId5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722" y="2199039"/>
                        <a:ext cx="2857500" cy="42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53722" y="3263900"/>
            <a:ext cx="7371078" cy="1527175"/>
            <a:chOff x="384475" y="4723826"/>
            <a:chExt cx="7371078" cy="1527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1969958"/>
                </p:ext>
              </p:extLst>
            </p:nvPr>
          </p:nvGraphicFramePr>
          <p:xfrm>
            <a:off x="384475" y="4723826"/>
            <a:ext cx="22828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96" name="Equation" r:id="rId7" imgW="952500" imgH="241300" progId="Equation.3">
                    <p:embed/>
                  </p:oleObj>
                </mc:Choice>
                <mc:Fallback>
                  <p:oleObj name="Equation" r:id="rId7" imgW="952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475" y="4723826"/>
                          <a:ext cx="2282825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876199"/>
                </p:ext>
              </p:extLst>
            </p:nvPr>
          </p:nvGraphicFramePr>
          <p:xfrm>
            <a:off x="2633673" y="5279489"/>
            <a:ext cx="854680" cy="523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97" name="Equation" r:id="rId9" imgW="393700" imgH="241300" progId="Equation.3">
                    <p:embed/>
                  </p:oleObj>
                </mc:Choice>
                <mc:Fallback>
                  <p:oleObj name="Equation" r:id="rId9" imgW="393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33673" y="5279489"/>
                          <a:ext cx="854680" cy="523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608779" y="4800600"/>
              <a:ext cx="5146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f</a:t>
              </a:r>
              <a:r>
                <a:rPr lang="en-US" baseline="-25000" dirty="0" smtClean="0"/>
                <a:t>i</a:t>
              </a:r>
              <a:r>
                <a:rPr lang="en-US" dirty="0" smtClean="0"/>
                <a:t> contains m labels such that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 smtClean="0"/>
                <a:t>                  if object o is detected in frame I, otherwise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6867209"/>
                </p:ext>
              </p:extLst>
            </p:nvPr>
          </p:nvGraphicFramePr>
          <p:xfrm>
            <a:off x="2627928" y="5727126"/>
            <a:ext cx="93662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98" name="Equation" r:id="rId11" imgW="431800" imgH="241300" progId="Equation.3">
                    <p:embed/>
                  </p:oleObj>
                </mc:Choice>
                <mc:Fallback>
                  <p:oleObj name="Equation" r:id="rId11" imgW="431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27928" y="5727126"/>
                          <a:ext cx="93662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Content Placeholder 4" descr="000605.jpg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8753" b="8753"/>
          <a:stretch/>
        </p:blipFill>
        <p:spPr>
          <a:xfrm>
            <a:off x="528917" y="4938978"/>
            <a:ext cx="2823883" cy="1919022"/>
          </a:xfrm>
        </p:spPr>
      </p:pic>
      <p:grpSp>
        <p:nvGrpSpPr>
          <p:cNvPr id="34" name="Group 33"/>
          <p:cNvGrpSpPr/>
          <p:nvPr/>
        </p:nvGrpSpPr>
        <p:grpSpPr>
          <a:xfrm>
            <a:off x="1248344" y="5020458"/>
            <a:ext cx="1875856" cy="1709388"/>
            <a:chOff x="-1200040" y="2222933"/>
            <a:chExt cx="2450265" cy="2056602"/>
          </a:xfrm>
        </p:grpSpPr>
        <p:sp>
          <p:nvSpPr>
            <p:cNvPr id="35" name="Frame 34"/>
            <p:cNvSpPr/>
            <p:nvPr/>
          </p:nvSpPr>
          <p:spPr>
            <a:xfrm>
              <a:off x="-1200040" y="2591178"/>
              <a:ext cx="1657240" cy="1688357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628760" y="3324091"/>
              <a:ext cx="621465" cy="569676"/>
            </a:xfrm>
            <a:prstGeom prst="frame">
              <a:avLst>
                <a:gd name="adj1" fmla="val 334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200040" y="2222933"/>
              <a:ext cx="1657240" cy="34306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Active Laptop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759" y="2981025"/>
              <a:ext cx="621466" cy="3430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Passive </a:t>
              </a:r>
            </a:p>
            <a:p>
              <a:pPr algn="ctr"/>
              <a:r>
                <a:rPr lang="en-US" sz="700" dirty="0" smtClean="0">
                  <a:solidFill>
                    <a:srgbClr val="FFFF00"/>
                  </a:solidFill>
                </a:rPr>
                <a:t>Cup</a:t>
              </a:r>
              <a:endParaRPr lang="en-US" sz="7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549116"/>
              </p:ext>
            </p:extLst>
          </p:nvPr>
        </p:nvGraphicFramePr>
        <p:xfrm>
          <a:off x="3917574" y="5060246"/>
          <a:ext cx="4235825" cy="152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4413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9734" y="3821878"/>
            <a:ext cx="4622144" cy="1962704"/>
            <a:chOff x="294063" y="4020814"/>
            <a:chExt cx="3126060" cy="1247635"/>
          </a:xfrm>
        </p:grpSpPr>
        <p:sp>
          <p:nvSpPr>
            <p:cNvPr id="9" name="Rounded Rectangle 8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085832"/>
              </p:ext>
            </p:extLst>
          </p:nvPr>
        </p:nvGraphicFramePr>
        <p:xfrm>
          <a:off x="5791200" y="3276600"/>
          <a:ext cx="2895600" cy="316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" name="Equation" r:id="rId3" imgW="1384300" imgH="1511300" progId="Equation.3">
                  <p:embed/>
                </p:oleObj>
              </mc:Choice>
              <mc:Fallback>
                <p:oleObj name="Equation" r:id="rId3" imgW="1384300" imgH="151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276600"/>
                        <a:ext cx="2895600" cy="316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5469" y="2057400"/>
            <a:ext cx="716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T represent a temporal pyramid</a:t>
            </a:r>
          </a:p>
          <a:p>
            <a:r>
              <a:rPr lang="en-US" sz="2400" dirty="0" err="1" smtClean="0"/>
              <a:t>T</a:t>
            </a:r>
            <a:r>
              <a:rPr lang="en-US" sz="2400" baseline="-25000" dirty="0" err="1" smtClean="0"/>
              <a:t>l,k</a:t>
            </a:r>
            <a:r>
              <a:rPr lang="en-US" sz="2400" dirty="0" smtClean="0"/>
              <a:t> is the k </a:t>
            </a:r>
            <a:r>
              <a:rPr lang="en-US" sz="2400" baseline="-25000" dirty="0" err="1" smtClean="0"/>
              <a:t>th</a:t>
            </a:r>
            <a:r>
              <a:rPr lang="en-US" sz="2400" dirty="0" smtClean="0"/>
              <a:t> time segment on level </a:t>
            </a:r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of the pyramid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08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/>
              <a:t>Alternative of Hierarchical Methods</a:t>
            </a:r>
          </a:p>
        </p:txBody>
      </p:sp>
    </p:spTree>
    <p:extLst>
      <p:ext uri="{BB962C8B-B14F-4D97-AF65-F5344CB8AC3E}">
        <p14:creationId xmlns:p14="http://schemas.microsoft.com/office/powerpoint/2010/main" val="2054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resolution </a:t>
            </a:r>
            <a:r>
              <a:rPr lang="en-US" dirty="0"/>
              <a:t>in Time </a:t>
            </a:r>
            <a:r>
              <a:rPr lang="en-US" dirty="0" smtClean="0"/>
              <a:t>Domain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4055002"/>
            <a:ext cx="4622144" cy="1962704"/>
            <a:chOff x="294063" y="4020814"/>
            <a:chExt cx="3126060" cy="1247635"/>
          </a:xfrm>
        </p:grpSpPr>
        <p:sp>
          <p:nvSpPr>
            <p:cNvPr id="6" name="Rounded Rectangle 5"/>
            <p:cNvSpPr/>
            <p:nvPr/>
          </p:nvSpPr>
          <p:spPr>
            <a:xfrm>
              <a:off x="304485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2935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44588" y="4923491"/>
              <a:ext cx="682895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37227" y="4923491"/>
              <a:ext cx="682895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0,3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4063" y="4470199"/>
              <a:ext cx="1518190" cy="34495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1,0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42899" y="4470199"/>
              <a:ext cx="1477224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1,1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2143" y="4020814"/>
              <a:ext cx="3117980" cy="344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 smtClean="0"/>
                <a:t>2,0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1905000" y="6324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0772" y="6444734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4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endParaRPr lang="en-US" dirty="0" smtClean="0"/>
          </a:p>
          <a:p>
            <a:r>
              <a:rPr lang="en-US" dirty="0" smtClean="0"/>
              <a:t>Correction </a:t>
            </a:r>
            <a:r>
              <a:rPr lang="en-US" dirty="0"/>
              <a:t>of Object </a:t>
            </a:r>
            <a:r>
              <a:rPr lang="en-US" dirty="0" smtClean="0"/>
              <a:t>Detection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05200"/>
            <a:ext cx="2867157" cy="315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0023" y="5802997"/>
            <a:ext cx="357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&amp; std. deviation of the </a:t>
            </a:r>
          </a:p>
          <a:p>
            <a:r>
              <a:rPr lang="en-US" dirty="0" smtClean="0"/>
              <a:t>Object detection in the dataset </a:t>
            </a:r>
            <a:r>
              <a:rPr lang="en-US" dirty="0"/>
              <a:t>[</a:t>
            </a:r>
            <a:r>
              <a:rPr lang="en-US" dirty="0" err="1"/>
              <a:t>Pirsiavash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 12]</a:t>
            </a:r>
          </a:p>
        </p:txBody>
      </p:sp>
    </p:spTree>
    <p:extLst>
      <p:ext uri="{BB962C8B-B14F-4D97-AF65-F5344CB8AC3E}">
        <p14:creationId xmlns:p14="http://schemas.microsoft.com/office/powerpoint/2010/main" val="13018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Temporal Pyramid?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Alternative of Hierarchical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zh-TW" altLang="en-US" dirty="0" smtClean="0"/>
              <a:t>留</a:t>
            </a:r>
            <a:r>
              <a:rPr lang="zh-TW" altLang="en-US" dirty="0" smtClean="0"/>
              <a:t>到</a:t>
            </a:r>
            <a:r>
              <a:rPr lang="en-US" altLang="zh-TW" dirty="0" smtClean="0"/>
              <a:t>future work?  No, </a:t>
            </a:r>
            <a:r>
              <a:rPr lang="zh-TW" altLang="en-US" dirty="0" smtClean="0"/>
              <a:t>加在這裡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8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8969"/>
              </p:ext>
            </p:extLst>
          </p:nvPr>
        </p:nvGraphicFramePr>
        <p:xfrm>
          <a:off x="784225" y="2895600"/>
          <a:ext cx="28702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2" name="Equation" r:id="rId3" imgW="1333500" imgH="215900" progId="Equation.3">
                  <p:embed/>
                </p:oleObj>
              </mc:Choice>
              <mc:Fallback>
                <p:oleObj name="Equation" r:id="rId3" imgW="1333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2895600"/>
                        <a:ext cx="287020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225" y="1999668"/>
            <a:ext cx="489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L</a:t>
            </a:r>
            <a:r>
              <a:rPr lang="en-US" sz="2400" dirty="0" smtClean="0"/>
              <a:t> denote the set of possible activities 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394429"/>
              </p:ext>
            </p:extLst>
          </p:nvPr>
        </p:nvGraphicFramePr>
        <p:xfrm>
          <a:off x="784225" y="3691116"/>
          <a:ext cx="27876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" name="Equation" r:id="rId5" imgW="1295400" imgH="317500" progId="Equation.3">
                  <p:embed/>
                </p:oleObj>
              </mc:Choice>
              <mc:Fallback>
                <p:oleObj name="Equation" r:id="rId5" imgW="1295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25" y="3691116"/>
                        <a:ext cx="2787650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2933" y="1538003"/>
            <a:ext cx="347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Didot"/>
                <a:cs typeface="Didot"/>
              </a:rPr>
              <a:t>I</a:t>
            </a:r>
            <a:r>
              <a:rPr lang="en-US" sz="2400" dirty="0" smtClean="0"/>
              <a:t> denote the video frames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24380"/>
              </p:ext>
            </p:extLst>
          </p:nvPr>
        </p:nvGraphicFramePr>
        <p:xfrm>
          <a:off x="840389" y="5283200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" name="Equation" r:id="rId7" imgW="1866900" imgH="482600" progId="Equation.3">
                  <p:embed/>
                </p:oleObj>
              </mc:Choice>
              <mc:Fallback>
                <p:oleObj name="Equation" r:id="rId7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389" y="5283200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2933" y="4681620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374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558537"/>
              </p:ext>
            </p:extLst>
          </p:nvPr>
        </p:nvGraphicFramePr>
        <p:xfrm>
          <a:off x="627056" y="2242374"/>
          <a:ext cx="40163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056" y="2242374"/>
                        <a:ext cx="401637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29" name="Rounded Rectangle 28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2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2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6" idx="2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2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2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371600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491545" y="5370648"/>
            <a:ext cx="2452671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Stage 2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51945" y="6076836"/>
            <a:ext cx="198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3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83028"/>
              </p:ext>
            </p:extLst>
          </p:nvPr>
        </p:nvGraphicFramePr>
        <p:xfrm>
          <a:off x="666750" y="2243138"/>
          <a:ext cx="39338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Equation" r:id="rId3" imgW="1828800" imgH="482600" progId="Equation.3">
                  <p:embed/>
                </p:oleObj>
              </mc:Choice>
              <mc:Fallback>
                <p:oleObj name="Equation" r:id="rId3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243138"/>
                        <a:ext cx="39338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1640794"/>
            <a:ext cx="512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Linear-chain Conditional Random Fields</a:t>
            </a:r>
            <a:endParaRPr lang="en-US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1371600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1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500331" y="5355784"/>
            <a:ext cx="2438400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Laundry  Stage 2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6200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71541" y="4217967"/>
            <a:ext cx="1009718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264105" y="4217967"/>
            <a:ext cx="983954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3305141" y="4217967"/>
            <a:ext cx="1038259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800600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basket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95941" y="4195686"/>
            <a:ext cx="1009718" cy="542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988505" y="4195686"/>
            <a:ext cx="983954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detergent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8029541" y="4195686"/>
            <a:ext cx="1038259" cy="542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washer</a:t>
            </a:r>
            <a:endParaRPr lang="en-US" dirty="0"/>
          </a:p>
        </p:txBody>
      </p:sp>
      <p:cxnSp>
        <p:nvCxnSpPr>
          <p:cNvPr id="47" name="Straight Connector 46"/>
          <p:cNvCxnSpPr>
            <a:stCxn id="30" idx="3"/>
            <a:endCxn id="33" idx="1"/>
          </p:cNvCxnSpPr>
          <p:nvPr/>
        </p:nvCxnSpPr>
        <p:spPr>
          <a:xfrm>
            <a:off x="3810000" y="5627118"/>
            <a:ext cx="16903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30" idx="0"/>
          </p:cNvCxnSpPr>
          <p:nvPr/>
        </p:nvCxnSpPr>
        <p:spPr>
          <a:xfrm>
            <a:off x="581059" y="4760634"/>
            <a:ext cx="200974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6" idx="2"/>
            <a:endCxn id="30" idx="0"/>
          </p:cNvCxnSpPr>
          <p:nvPr/>
        </p:nvCxnSpPr>
        <p:spPr>
          <a:xfrm>
            <a:off x="1676400" y="4760634"/>
            <a:ext cx="914400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0" idx="0"/>
          </p:cNvCxnSpPr>
          <p:nvPr/>
        </p:nvCxnSpPr>
        <p:spPr>
          <a:xfrm flipH="1">
            <a:off x="2590800" y="4760634"/>
            <a:ext cx="78078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9" idx="2"/>
            <a:endCxn id="30" idx="0"/>
          </p:cNvCxnSpPr>
          <p:nvPr/>
        </p:nvCxnSpPr>
        <p:spPr>
          <a:xfrm flipH="1">
            <a:off x="2590800" y="4760634"/>
            <a:ext cx="1233471" cy="595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  <a:endCxn id="33" idx="0"/>
          </p:cNvCxnSpPr>
          <p:nvPr/>
        </p:nvCxnSpPr>
        <p:spPr>
          <a:xfrm>
            <a:off x="5305459" y="4738353"/>
            <a:ext cx="1414072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2"/>
            <a:endCxn id="33" idx="0"/>
          </p:cNvCxnSpPr>
          <p:nvPr/>
        </p:nvCxnSpPr>
        <p:spPr>
          <a:xfrm>
            <a:off x="6400800" y="4738353"/>
            <a:ext cx="31873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4" idx="2"/>
            <a:endCxn id="33" idx="0"/>
          </p:cNvCxnSpPr>
          <p:nvPr/>
        </p:nvCxnSpPr>
        <p:spPr>
          <a:xfrm flipH="1">
            <a:off x="6719531" y="4738353"/>
            <a:ext cx="760951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3" idx="0"/>
          </p:cNvCxnSpPr>
          <p:nvPr/>
        </p:nvCxnSpPr>
        <p:spPr>
          <a:xfrm flipH="1">
            <a:off x="6719531" y="4738353"/>
            <a:ext cx="1950696" cy="61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2320" y="607683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Activities of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Online </a:t>
            </a:r>
            <a:r>
              <a:rPr lang="en-US" dirty="0" err="1" smtClean="0"/>
              <a:t>Inferencing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942881" y="5562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2039" y="5606534"/>
            <a:ext cx="15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liding window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2209800" y="2056368"/>
            <a:ext cx="4768898" cy="2474897"/>
            <a:chOff x="2685935" y="2706703"/>
            <a:chExt cx="3721635" cy="1712897"/>
          </a:xfrm>
        </p:grpSpPr>
        <p:sp>
          <p:nvSpPr>
            <p:cNvPr id="65" name="Rounded Rectangle 64"/>
            <p:cNvSpPr/>
            <p:nvPr/>
          </p:nvSpPr>
          <p:spPr>
            <a:xfrm>
              <a:off x="2685935" y="3125558"/>
              <a:ext cx="1808387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Laundry </a:t>
              </a:r>
              <a:r>
                <a:rPr lang="en-US" sz="1600" dirty="0" smtClean="0"/>
                <a:t>stage 1</a:t>
              </a:r>
              <a:endParaRPr lang="en-US" sz="16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47981" y="3134477"/>
              <a:ext cx="1759589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93597" y="2706703"/>
              <a:ext cx="3713973" cy="3605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679711" y="3594591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651802" y="3581486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594140" y="3586700"/>
              <a:ext cx="813430" cy="3605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Laundry</a:t>
              </a:r>
            </a:p>
            <a:p>
              <a:pPr algn="ctr"/>
              <a:r>
                <a:rPr lang="en-US" sz="1200" dirty="0" smtClean="0"/>
                <a:t>Stage 2</a:t>
              </a:r>
              <a:endParaRPr lang="en-US" sz="1200" dirty="0"/>
            </a:p>
          </p:txBody>
        </p:sp>
        <p:sp>
          <p:nvSpPr>
            <p:cNvPr id="72" name="Curved Down Arrow 71"/>
            <p:cNvSpPr/>
            <p:nvPr/>
          </p:nvSpPr>
          <p:spPr>
            <a:xfrm rot="860303">
              <a:off x="4488723" y="3199719"/>
              <a:ext cx="1323229" cy="331224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96182" y="3586700"/>
              <a:ext cx="813429" cy="36053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3484032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474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54652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379631" y="3955124"/>
              <a:ext cx="0" cy="4644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660110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3968006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297544" y="4531265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  <p:sp>
        <p:nvSpPr>
          <p:cNvPr id="88" name="TextBox 87"/>
          <p:cNvSpPr txBox="1"/>
          <p:nvPr/>
        </p:nvSpPr>
        <p:spPr>
          <a:xfrm>
            <a:off x="6459665" y="4495800"/>
            <a:ext cx="103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99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6106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 = 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540328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633133" y="5105400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8489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12178"/>
              </p:ext>
            </p:extLst>
          </p:nvPr>
        </p:nvGraphicFramePr>
        <p:xfrm>
          <a:off x="454378" y="1905000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713110" y="1676400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698670"/>
              </p:ext>
            </p:extLst>
          </p:nvPr>
        </p:nvGraphicFramePr>
        <p:xfrm>
          <a:off x="4749799" y="1921933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39159"/>
              </p:ext>
            </p:extLst>
          </p:nvPr>
        </p:nvGraphicFramePr>
        <p:xfrm>
          <a:off x="5283202" y="4916311"/>
          <a:ext cx="342899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8"/>
                <a:gridCol w="1905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dirty="0" smtClean="0"/>
                        <a:t>P = 0.4,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c</a:t>
                      </a:r>
                      <a:r>
                        <a:rPr lang="en-US" dirty="0" smtClean="0"/>
                        <a:t>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= 0.02,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something else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00158"/>
              </p:ext>
            </p:extLst>
          </p:nvPr>
        </p:nvGraphicFramePr>
        <p:xfrm>
          <a:off x="1515532" y="5486400"/>
          <a:ext cx="1608667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667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 = 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 = </a:t>
                      </a:r>
                      <a:r>
                        <a:rPr lang="en-US" dirty="0" smtClean="0"/>
                        <a:t> Clothing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urved Up Arrow 7"/>
          <p:cNvSpPr/>
          <p:nvPr/>
        </p:nvSpPr>
        <p:spPr>
          <a:xfrm>
            <a:off x="2658533" y="4191000"/>
            <a:ext cx="3200400" cy="68580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642" y="438733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3133" y="5105400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81533" y="45195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03067" y="6019800"/>
            <a:ext cx="8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5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95399" y="4151490"/>
            <a:ext cx="1676401" cy="7648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276600" y="4191000"/>
            <a:ext cx="1828801" cy="7253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258711" y="1417638"/>
            <a:ext cx="384669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171290"/>
              </p:ext>
            </p:extLst>
          </p:nvPr>
        </p:nvGraphicFramePr>
        <p:xfrm>
          <a:off x="1244600" y="1646238"/>
          <a:ext cx="3860801" cy="189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91049"/>
              </p:ext>
            </p:extLst>
          </p:nvPr>
        </p:nvGraphicFramePr>
        <p:xfrm>
          <a:off x="6400800" y="2057400"/>
          <a:ext cx="2667000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7000"/>
              </a:tblGrid>
              <a:tr h="838199">
                <a:tc>
                  <a:txBody>
                    <a:bodyPr/>
                    <a:lstStyle/>
                    <a:p>
                      <a:r>
                        <a:rPr lang="en-US" dirty="0" smtClean="0"/>
                        <a:t>P=0.6,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1,0 = </a:t>
                      </a:r>
                      <a:r>
                        <a:rPr lang="en-US" dirty="0" smtClean="0"/>
                        <a:t> Laundry stage 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524236" y="1646238"/>
            <a:ext cx="5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1,0</a:t>
            </a:r>
            <a:endParaRPr lang="en-US" dirty="0"/>
          </a:p>
        </p:txBody>
      </p:sp>
      <p:sp>
        <p:nvSpPr>
          <p:cNvPr id="19" name="Curved Up Arrow 18"/>
          <p:cNvSpPr/>
          <p:nvPr/>
        </p:nvSpPr>
        <p:spPr>
          <a:xfrm>
            <a:off x="2057400" y="4916311"/>
            <a:ext cx="2362200" cy="417689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3367"/>
              </p:ext>
            </p:extLst>
          </p:nvPr>
        </p:nvGraphicFramePr>
        <p:xfrm>
          <a:off x="5599853" y="4405992"/>
          <a:ext cx="342899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8"/>
                <a:gridCol w="1905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dirty="0" smtClean="0"/>
                        <a:t>P = 0.4,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c</a:t>
                      </a:r>
                      <a:r>
                        <a:rPr lang="en-US" dirty="0" smtClean="0"/>
                        <a:t>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= 0.02,</a:t>
                      </a:r>
                    </a:p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0,1</a:t>
                      </a:r>
                      <a:r>
                        <a:rPr lang="en-US" baseline="0" dirty="0" smtClean="0"/>
                        <a:t> =</a:t>
                      </a:r>
                      <a:r>
                        <a:rPr lang="en-US" dirty="0" smtClean="0"/>
                        <a:t> something else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498184" y="40092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9718" y="5509481"/>
            <a:ext cx="8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8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69642"/>
              </p:ext>
            </p:extLst>
          </p:nvPr>
        </p:nvGraphicFramePr>
        <p:xfrm>
          <a:off x="5334000" y="3237796"/>
          <a:ext cx="3629378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178"/>
                <a:gridCol w="1219200"/>
                <a:gridCol w="1143000"/>
              </a:tblGrid>
              <a:tr h="60960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 = 0.8,</a:t>
                      </a:r>
                    </a:p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</a:t>
                      </a:r>
                      <a:r>
                        <a:rPr lang="en-US" sz="1600" baseline="0" dirty="0" smtClean="0"/>
                        <a:t> =</a:t>
                      </a:r>
                      <a:r>
                        <a:rPr lang="en-US" sz="1600" dirty="0" smtClean="0"/>
                        <a:t> using cellphone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 = 0.02,</a:t>
                      </a:r>
                    </a:p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</a:t>
                      </a:r>
                      <a:r>
                        <a:rPr lang="en-US" sz="1600" baseline="0" dirty="0" smtClean="0"/>
                        <a:t> =</a:t>
                      </a:r>
                      <a:r>
                        <a:rPr lang="en-US" sz="1600" dirty="0" smtClean="0"/>
                        <a:t> something else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0960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0,1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P=0.1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a</a:t>
                      </a:r>
                      <a:r>
                        <a:rPr lang="en-US" sz="1600" baseline="-25000" dirty="0" smtClean="0"/>
                        <a:t>0,2 </a:t>
                      </a:r>
                      <a:r>
                        <a:rPr lang="en-US" sz="1600" baseline="0" dirty="0" smtClean="0"/>
                        <a:t> something else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486333" y="27812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0,2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6822" y="1738373"/>
            <a:ext cx="4848578" cy="2071628"/>
            <a:chOff x="256822" y="1738372"/>
            <a:chExt cx="5751690" cy="2641763"/>
          </a:xfrm>
        </p:grpSpPr>
        <p:sp>
          <p:nvSpPr>
            <p:cNvPr id="12" name="Rounded Rectangle 11"/>
            <p:cNvSpPr/>
            <p:nvPr/>
          </p:nvSpPr>
          <p:spPr>
            <a:xfrm>
              <a:off x="293510" y="2790739"/>
              <a:ext cx="1676401" cy="76482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74711" y="2830249"/>
              <a:ext cx="1828801" cy="7253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0,1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56822" y="1763449"/>
              <a:ext cx="3846690" cy="8080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0,0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01114" y="1738372"/>
              <a:ext cx="738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J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408312" y="2849564"/>
              <a:ext cx="1600200" cy="7253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ellphone</a:t>
              </a:r>
            </a:p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0,2</a:t>
              </a:r>
              <a:endParaRPr lang="en-US" dirty="0"/>
            </a:p>
          </p:txBody>
        </p:sp>
        <p:sp>
          <p:nvSpPr>
            <p:cNvPr id="23" name="Curved Up Arrow 22"/>
            <p:cNvSpPr/>
            <p:nvPr/>
          </p:nvSpPr>
          <p:spPr>
            <a:xfrm>
              <a:off x="874890" y="3555561"/>
              <a:ext cx="2477910" cy="441248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urved Up Arrow 23"/>
            <p:cNvSpPr/>
            <p:nvPr/>
          </p:nvSpPr>
          <p:spPr>
            <a:xfrm>
              <a:off x="3200400" y="3574875"/>
              <a:ext cx="2209800" cy="421934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urved Down Arrow 3"/>
            <p:cNvSpPr/>
            <p:nvPr/>
          </p:nvSpPr>
          <p:spPr>
            <a:xfrm rot="1609062">
              <a:off x="4102875" y="2195800"/>
              <a:ext cx="1295400" cy="361687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30966" y="4010803"/>
              <a:ext cx="785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10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L</a:t>
            </a:r>
            <a:r>
              <a:rPr lang="en-US" dirty="0" smtClean="0"/>
              <a:t>aundry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100362" y="3437037"/>
            <a:ext cx="1413178" cy="5997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0,0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770482" y="3468020"/>
            <a:ext cx="1541649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69435" y="2631453"/>
            <a:ext cx="3242695" cy="633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/>
              <a:t>1</a:t>
            </a:r>
            <a:r>
              <a:rPr lang="en-US" baseline="-25000" dirty="0" smtClean="0"/>
              <a:t>,0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569071" y="3483167"/>
            <a:ext cx="1348942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70413" y="3483167"/>
            <a:ext cx="1348942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0,3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569071" y="2691226"/>
            <a:ext cx="2850284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1,1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075079" y="1828800"/>
            <a:ext cx="6344276" cy="5687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baseline="-25000" dirty="0" smtClean="0"/>
              <a:t>,0</a:t>
            </a:r>
            <a:endParaRPr lang="en-US" dirty="0"/>
          </a:p>
        </p:txBody>
      </p:sp>
      <p:cxnSp>
        <p:nvCxnSpPr>
          <p:cNvPr id="9" name="Curved Connector 8"/>
          <p:cNvCxnSpPr>
            <a:stCxn id="14" idx="3"/>
            <a:endCxn id="16" idx="2"/>
          </p:cNvCxnSpPr>
          <p:nvPr/>
        </p:nvCxnSpPr>
        <p:spPr>
          <a:xfrm>
            <a:off x="4312130" y="2948278"/>
            <a:ext cx="2432754" cy="1103666"/>
          </a:xfrm>
          <a:prstGeom prst="curvedConnector4">
            <a:avLst>
              <a:gd name="adj1" fmla="val 5396"/>
              <a:gd name="adj2" fmla="val 1718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2130" y="4953000"/>
            <a:ext cx="3646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interleaved </a:t>
            </a:r>
            <a:r>
              <a:rPr lang="en-US" sz="2000" b="1" dirty="0"/>
              <a:t>l</a:t>
            </a:r>
            <a:r>
              <a:rPr lang="en-US" sz="2000" b="1" dirty="0" smtClean="0"/>
              <a:t>aundry activity!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1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1034556" y="1503681"/>
            <a:ext cx="7629832" cy="5269004"/>
            <a:chOff x="831705" y="822828"/>
            <a:chExt cx="8099547" cy="5593379"/>
          </a:xfrm>
        </p:grpSpPr>
        <p:sp>
          <p:nvSpPr>
            <p:cNvPr id="4" name="Rounded Rectangle 3"/>
            <p:cNvSpPr/>
            <p:nvPr/>
          </p:nvSpPr>
          <p:spPr>
            <a:xfrm>
              <a:off x="852205" y="1000661"/>
              <a:ext cx="921029" cy="6001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dirty="0" smtClean="0"/>
                <a:t>ew </a:t>
              </a:r>
              <a:r>
                <a:rPr lang="en-US" dirty="0"/>
                <a:t>f</a:t>
              </a:r>
              <a:r>
                <a:rPr lang="en-US" dirty="0" smtClean="0"/>
                <a:t>rame</a:t>
              </a:r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0665" y="857719"/>
              <a:ext cx="1365379" cy="1016595"/>
              <a:chOff x="2274661" y="725751"/>
              <a:chExt cx="1365379" cy="101659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274661" y="7257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detector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427061" y="8781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 detector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579461" y="1030551"/>
                <a:ext cx="1060579" cy="71179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</a:t>
                </a:r>
                <a:r>
                  <a:rPr lang="en-US" sz="1600" dirty="0" smtClean="0"/>
                  <a:t>bj. detector</a:t>
                </a:r>
                <a:endParaRPr lang="en-US" sz="1600" dirty="0"/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4315572" y="1015602"/>
              <a:ext cx="1060579" cy="66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eature vector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39045" y="822828"/>
              <a:ext cx="1339678" cy="10514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feature vector</a:t>
              </a:r>
            </a:p>
            <a:p>
              <a:pPr algn="ctr"/>
              <a:r>
                <a:rPr lang="en-US" dirty="0" smtClean="0"/>
                <a:t>(segment)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9994" y="4704506"/>
              <a:ext cx="3530941" cy="1395896"/>
              <a:chOff x="201853" y="4020814"/>
              <a:chExt cx="3218270" cy="1408859"/>
            </a:xfrm>
          </p:grpSpPr>
          <p:sp>
            <p:nvSpPr>
              <p:cNvPr id="12" name="Rounded Rectangle 11"/>
              <p:cNvSpPr/>
              <p:nvPr/>
            </p:nvSpPr>
            <p:spPr>
              <a:xfrm rot="20075745">
                <a:off x="201853" y="5084715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737227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02143" y="4020814"/>
                <a:ext cx="311798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346992" y="2242149"/>
              <a:ext cx="3786411" cy="1323456"/>
              <a:chOff x="294063" y="4020815"/>
              <a:chExt cx="3467507" cy="124763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06703" y="4912237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12935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44588" y="4923491"/>
                <a:ext cx="682895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78675" y="4923491"/>
                <a:ext cx="682895" cy="34495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4063" y="4470199"/>
                <a:ext cx="1518190" cy="34495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features</a:t>
                </a:r>
                <a:endParaRPr lang="en-US" sz="11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42899" y="4470199"/>
                <a:ext cx="1477224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2143" y="4020815"/>
                <a:ext cx="3117980" cy="34495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n</a:t>
                </a:r>
                <a:r>
                  <a:rPr lang="en-US" sz="1100" dirty="0" smtClean="0"/>
                  <a:t>ew features</a:t>
                </a:r>
                <a:endParaRPr lang="en-US" sz="11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80502" y="4729972"/>
              <a:ext cx="3950750" cy="1325277"/>
              <a:chOff x="5047985" y="5006065"/>
              <a:chExt cx="5281589" cy="149858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047985" y="5006065"/>
                <a:ext cx="5281589" cy="1489110"/>
                <a:chOff x="519070" y="4020815"/>
                <a:chExt cx="3924519" cy="1330948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85815" y="4964953"/>
                  <a:ext cx="857774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Laundry</a:t>
                  </a:r>
                </a:p>
                <a:p>
                  <a:pPr algn="ctr"/>
                  <a:r>
                    <a:rPr lang="en-US" sz="1000" dirty="0" smtClean="0"/>
                    <a:t>Stage 2</a:t>
                  </a:r>
                  <a:endParaRPr lang="en-US" sz="1000" dirty="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9070" y="4470199"/>
                  <a:ext cx="1906971" cy="38681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/>
                    <a:t>Laundry </a:t>
                  </a:r>
                  <a:r>
                    <a:rPr lang="en-US" sz="1100" dirty="0" smtClean="0"/>
                    <a:t>stage 1</a:t>
                  </a:r>
                  <a:endParaRPr lang="en-US" sz="1100" dirty="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588076" y="4479768"/>
                  <a:ext cx="1855513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27150" y="4020815"/>
                  <a:ext cx="3916439" cy="38681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6458310" y="6071870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7837861" y="6056139"/>
                <a:ext cx="1154384" cy="43277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35" name="Or 34"/>
            <p:cNvSpPr/>
            <p:nvPr/>
          </p:nvSpPr>
          <p:spPr>
            <a:xfrm>
              <a:off x="5729682" y="1162519"/>
              <a:ext cx="266304" cy="268942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4" idx="3"/>
            </p:cNvCxnSpPr>
            <p:nvPr/>
          </p:nvCxnSpPr>
          <p:spPr>
            <a:xfrm>
              <a:off x="1773234" y="1300732"/>
              <a:ext cx="6874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>
              <a:endCxn id="9" idx="1"/>
            </p:cNvCxnSpPr>
            <p:nvPr/>
          </p:nvCxnSpPr>
          <p:spPr>
            <a:xfrm>
              <a:off x="3826044" y="1345951"/>
              <a:ext cx="4895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5385966" y="1296990"/>
              <a:ext cx="34371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>
              <a:stCxn id="35" idx="6"/>
            </p:cNvCxnSpPr>
            <p:nvPr/>
          </p:nvCxnSpPr>
          <p:spPr>
            <a:xfrm flipV="1">
              <a:off x="5995986" y="1293248"/>
              <a:ext cx="363751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>
              <a:stCxn id="10" idx="3"/>
            </p:cNvCxnSpPr>
            <p:nvPr/>
          </p:nvCxnSpPr>
          <p:spPr>
            <a:xfrm flipV="1">
              <a:off x="7678723" y="1345951"/>
              <a:ext cx="641904" cy="262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20627" y="1348571"/>
              <a:ext cx="0" cy="692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7808" y="2040906"/>
              <a:ext cx="7372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7808" y="2040906"/>
              <a:ext cx="0" cy="86089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47808" y="2891641"/>
              <a:ext cx="4831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>
              <a:stCxn id="47" idx="3"/>
              <a:endCxn id="24" idx="1"/>
            </p:cNvCxnSpPr>
            <p:nvPr/>
          </p:nvCxnSpPr>
          <p:spPr>
            <a:xfrm>
              <a:off x="3214682" y="2900370"/>
              <a:ext cx="1132310" cy="14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295519" y="3415006"/>
              <a:ext cx="3694" cy="365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Decision 46"/>
            <p:cNvSpPr/>
            <p:nvPr/>
          </p:nvSpPr>
          <p:spPr>
            <a:xfrm>
              <a:off x="1384219" y="2385734"/>
              <a:ext cx="1830463" cy="102927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</a:t>
              </a:r>
              <a:r>
                <a:rPr lang="en-US" sz="1100" dirty="0" smtClean="0"/>
                <a:t>imilar with the latest segment?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409" y="2588693"/>
              <a:ext cx="37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3297" y="3389618"/>
              <a:ext cx="425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yes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63626" y="3707555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discard</a:t>
              </a:r>
              <a:endParaRPr lang="en-US" sz="1400" dirty="0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7124253" y="3320850"/>
              <a:ext cx="265385" cy="13753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4484" y="6046875"/>
              <a:ext cx="91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Refresh</a:t>
              </a:r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76667" y="60214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Inference</a:t>
              </a:r>
              <a:endParaRPr lang="en-US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320627" y="2889021"/>
              <a:ext cx="46104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781667" y="2891641"/>
              <a:ext cx="0" cy="1506779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31705" y="4398420"/>
              <a:ext cx="79499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31705" y="4398420"/>
              <a:ext cx="1" cy="93558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endCxn id="16" idx="1"/>
            </p:cNvCxnSpPr>
            <p:nvPr/>
          </p:nvCxnSpPr>
          <p:spPr>
            <a:xfrm>
              <a:off x="831706" y="5320648"/>
              <a:ext cx="2694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76284" y="3766876"/>
              <a:ext cx="176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Merge and Build</a:t>
              </a:r>
              <a:endParaRPr lang="en-US" b="1" dirty="0"/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4648200" y="5715000"/>
            <a:ext cx="177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Curved Down Arrow 74"/>
          <p:cNvSpPr/>
          <p:nvPr/>
        </p:nvSpPr>
        <p:spPr>
          <a:xfrm rot="860303">
            <a:off x="6745541" y="5677255"/>
            <a:ext cx="1323229" cy="33122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4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4257" y="3193335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Ongoing Activity</a:t>
            </a:r>
            <a:endParaRPr lang="en-US" sz="28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97680" y="3048906"/>
            <a:ext cx="1741201" cy="1666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107995" y="3731935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9260" y="2301361"/>
            <a:ext cx="2645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Activity of Daily Life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Eating,</a:t>
            </a:r>
          </a:p>
          <a:p>
            <a:pPr algn="ctr"/>
            <a:r>
              <a:rPr lang="en-US" sz="2400" dirty="0" smtClean="0"/>
              <a:t>Drinking,</a:t>
            </a:r>
          </a:p>
          <a:p>
            <a:pPr algn="ctr"/>
            <a:r>
              <a:rPr lang="en-US" sz="2400" dirty="0" smtClean="0"/>
              <a:t>Laundry, </a:t>
            </a:r>
          </a:p>
          <a:p>
            <a:pPr algn="ctr"/>
            <a:r>
              <a:rPr lang="en-US" sz="2400" dirty="0" smtClean="0"/>
              <a:t>etc.</a:t>
            </a:r>
            <a:endParaRPr lang="en-US" sz="2400" dirty="0"/>
          </a:p>
        </p:txBody>
      </p:sp>
      <p:pic>
        <p:nvPicPr>
          <p:cNvPr id="8" name="Picture 7" descr="Screen Shot 2012-11-13 at 8.3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" y="2935117"/>
            <a:ext cx="2904421" cy="18851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08464" y="3715121"/>
            <a:ext cx="525793" cy="396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72" y="222292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First-Person-View Videos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0" b="81000" l="13000" r="92400">
                        <a14:foregroundMark x1="85000" y1="45600" x2="85000" y2="45600"/>
                        <a14:foregroundMark x1="79400" y1="46200" x2="79400" y2="46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036" y="2935117"/>
            <a:ext cx="1931845" cy="1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Placeholder 4" descr="Screen Shot 2012-10-11 at 3.44.0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7794"/>
          <a:stretch>
            <a:fillRect/>
          </a:stretch>
        </p:blipFill>
        <p:spPr>
          <a:xfrm>
            <a:off x="1898640" y="1683129"/>
            <a:ext cx="5346720" cy="3530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9609" y="5602943"/>
            <a:ext cx="522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Multimodal Context </a:t>
            </a:r>
            <a:r>
              <a:rPr lang="en-US" sz="2800" dirty="0"/>
              <a:t>A</a:t>
            </a:r>
            <a:r>
              <a:rPr lang="en-US" sz="2800" dirty="0" smtClean="0"/>
              <a:t>ware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958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: </a:t>
            </a:r>
            <a:r>
              <a:rPr lang="en-US" dirty="0" err="1" smtClean="0"/>
              <a:t>GoPro</a:t>
            </a:r>
            <a:r>
              <a:rPr lang="en-US" dirty="0" smtClean="0"/>
              <a:t> camera, Google Glass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6-08 at 4.47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19401"/>
            <a:ext cx="2547603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8" y="2819400"/>
            <a:ext cx="4234329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pic>
        <p:nvPicPr>
          <p:cNvPr id="4" name="Picture 3" descr="Screen Shot 2013-06-08 at 4.1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4123" r="40435" b="6928"/>
          <a:stretch/>
        </p:blipFill>
        <p:spPr>
          <a:xfrm>
            <a:off x="4679753" y="2192745"/>
            <a:ext cx="3267264" cy="2129481"/>
          </a:xfrm>
          <a:prstGeom prst="rect">
            <a:avLst/>
          </a:prstGeom>
        </p:spPr>
      </p:pic>
      <p:pic>
        <p:nvPicPr>
          <p:cNvPr id="5" name="Picture 4" descr="Screen Shot 2012-12-26 at 9.4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0" y="2192745"/>
            <a:ext cx="3227790" cy="2129481"/>
          </a:xfrm>
          <a:prstGeom prst="rect">
            <a:avLst/>
          </a:prstGeom>
        </p:spPr>
      </p:pic>
      <p:pic>
        <p:nvPicPr>
          <p:cNvPr id="6" name="Content Placeholder 3" descr="Screen Shot 2013-06-08 at 4.08.4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709" r="39815" b="9844"/>
          <a:stretch/>
        </p:blipFill>
        <p:spPr>
          <a:xfrm>
            <a:off x="1306280" y="4446096"/>
            <a:ext cx="3227790" cy="2334936"/>
          </a:xfrm>
          <a:prstGeom prst="rect">
            <a:avLst/>
          </a:prstGeom>
        </p:spPr>
      </p:pic>
      <p:pic>
        <p:nvPicPr>
          <p:cNvPr id="7" name="Picture 6" descr="Screen Shot 2013-06-08 at 4.33.3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" t="22067" r="39661" b="11392"/>
          <a:stretch/>
        </p:blipFill>
        <p:spPr>
          <a:xfrm>
            <a:off x="4705411" y="4446096"/>
            <a:ext cx="3267264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731747"/>
              </p:ext>
            </p:extLst>
          </p:nvPr>
        </p:nvGraphicFramePr>
        <p:xfrm>
          <a:off x="1066800" y="3122706"/>
          <a:ext cx="7162800" cy="1447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/>
                <a:gridCol w="3581400"/>
              </a:tblGrid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Good 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Bad Part</a:t>
                      </a:r>
                      <a:endParaRPr lang="en-US" dirty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Sequential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Interleaved/Co-occurrence</a:t>
                      </a:r>
                      <a:endParaRPr lang="en-US" sz="1800" b="1" dirty="0" smtClean="0"/>
                    </a:p>
                  </a:txBody>
                  <a:tcPr anchor="ctr"/>
                </a:tc>
              </a:tr>
              <a:tr h="4826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baseline="0" dirty="0" smtClean="0"/>
                        <a:t>variation in duration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274047"/>
            <a:ext cx="52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 of Activities of Daily Life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6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1054</Words>
  <Application>Microsoft Macintosh PowerPoint</Application>
  <PresentationFormat>On-screen Show (4:3)</PresentationFormat>
  <Paragraphs>408</Paragraphs>
  <Slides>40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Equation</vt:lpstr>
      <vt:lpstr>Microsoft Equation</vt:lpstr>
      <vt:lpstr>基於時序金字塔之第一人稱影像行為辨識  Activity Recognition in First-Person Camera View Based on Temporal Pyramid</vt:lpstr>
      <vt:lpstr>Outline</vt:lpstr>
      <vt:lpstr>Introduction</vt:lpstr>
      <vt:lpstr>Problem Definition</vt:lpstr>
      <vt:lpstr>Problem Definition</vt:lpstr>
      <vt:lpstr>Motivation</vt:lpstr>
      <vt:lpstr>The Time has Come</vt:lpstr>
      <vt:lpstr>The Time has Come</vt:lpstr>
      <vt:lpstr>The Problem</vt:lpstr>
      <vt:lpstr>The Problem</vt:lpstr>
      <vt:lpstr>Related Work</vt:lpstr>
      <vt:lpstr>Related Work</vt:lpstr>
      <vt:lpstr>System Overview</vt:lpstr>
      <vt:lpstr>System Overview</vt:lpstr>
      <vt:lpstr>Visual Phrase Object Feature</vt:lpstr>
      <vt:lpstr>Temporal Pyramid</vt:lpstr>
      <vt:lpstr>Online Inference</vt:lpstr>
      <vt:lpstr>Method</vt:lpstr>
      <vt:lpstr>Visual Phrase Object Feature</vt:lpstr>
      <vt:lpstr>Visual Phrase Object Feature</vt:lpstr>
      <vt:lpstr>Visual Phrase Object Feature</vt:lpstr>
      <vt:lpstr>Visual Phrase Object Feature</vt:lpstr>
      <vt:lpstr>Temporal Pyramid</vt:lpstr>
      <vt:lpstr>Temporal Pyramid</vt:lpstr>
      <vt:lpstr>Temporal Pyramid</vt:lpstr>
      <vt:lpstr>Temporal Pyramid</vt:lpstr>
      <vt:lpstr>Temporal Pyramid</vt:lpstr>
      <vt:lpstr>Sequence Labeling</vt:lpstr>
      <vt:lpstr>Sequence Labeling</vt:lpstr>
      <vt:lpstr>Sequence Labeling</vt:lpstr>
      <vt:lpstr>Online Inferencing</vt:lpstr>
      <vt:lpstr>A Laundry Example</vt:lpstr>
      <vt:lpstr>A Laundry Example</vt:lpstr>
      <vt:lpstr>A Laundry Example</vt:lpstr>
      <vt:lpstr>A Laundry Example</vt:lpstr>
      <vt:lpstr>A Laundry Example</vt:lpstr>
      <vt:lpstr>System</vt:lpstr>
      <vt:lpstr>Experiment &amp; Results</vt:lpstr>
      <vt:lpstr>Demo</vt:lpstr>
      <vt:lpstr>conclusion</vt:lpstr>
    </vt:vector>
  </TitlesOfParts>
  <Company>Yahoo!,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Yahoo! Inc.</dc:creator>
  <cp:lastModifiedBy>Yahoo! Inc.</cp:lastModifiedBy>
  <cp:revision>504</cp:revision>
  <dcterms:created xsi:type="dcterms:W3CDTF">2013-06-05T16:30:01Z</dcterms:created>
  <dcterms:modified xsi:type="dcterms:W3CDTF">2013-06-09T05:22:15Z</dcterms:modified>
</cp:coreProperties>
</file>